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4" r:id="rId9"/>
    <p:sldId id="263" r:id="rId10"/>
    <p:sldId id="266" r:id="rId11"/>
    <p:sldId id="267" r:id="rId12"/>
    <p:sldId id="265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>
            <a:extLst>
              <a:ext uri="{FF2B5EF4-FFF2-40B4-BE49-F238E27FC236}">
                <a16:creationId xmlns:a16="http://schemas.microsoft.com/office/drawing/2014/main" id="{2A9A5209-DF96-4596-88BE-A5F9BFB9761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07" name="Rectangle 3">
            <a:extLst>
              <a:ext uri="{FF2B5EF4-FFF2-40B4-BE49-F238E27FC236}">
                <a16:creationId xmlns:a16="http://schemas.microsoft.com/office/drawing/2014/main" id="{6E884C42-D890-4C28-83D2-664B2CD6EAD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1844210-ACEC-43FA-9A27-4E82417642E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5109" name="Rectangle 5">
            <a:extLst>
              <a:ext uri="{FF2B5EF4-FFF2-40B4-BE49-F238E27FC236}">
                <a16:creationId xmlns:a16="http://schemas.microsoft.com/office/drawing/2014/main" id="{D6ECFF5C-C869-42DA-BD20-AC635A0CC06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5110" name="Rectangle 6">
            <a:extLst>
              <a:ext uri="{FF2B5EF4-FFF2-40B4-BE49-F238E27FC236}">
                <a16:creationId xmlns:a16="http://schemas.microsoft.com/office/drawing/2014/main" id="{E8EB2022-7C55-4B79-B3D4-1071C5DB7CF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11" name="Rectangle 7">
            <a:extLst>
              <a:ext uri="{FF2B5EF4-FFF2-40B4-BE49-F238E27FC236}">
                <a16:creationId xmlns:a16="http://schemas.microsoft.com/office/drawing/2014/main" id="{05DC6F45-2896-4715-BD86-BDB05AE6A2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AF67CDF-9B23-4AE1-938F-FCD19F9778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C99A979D-F06C-4E7F-B710-2C40028A72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4BA28FC-1115-457A-9164-B6562A1D1242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E42B27CE-6E5D-4A94-A94B-4DD96F117C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42E27D0-C897-4753-AC72-C689215B95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2BF88D79-B5A4-4EEA-9CE8-BDFA312D8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E5BF8044-8B91-4A1A-BAAD-80D8E21F2E6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2C0F407-2348-4CFE-A3B6-8327A2DB9D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E9F738A-2F3F-4F34-B9BA-555510C059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C219CAC5-97AE-4C63-A564-DB5B810831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EF229-C24B-457E-9184-6866A89FFD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172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28A5AC-8544-4F4D-BDF3-9193012684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025DDE-4789-4E9A-8B34-BD880C164D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4D1551-E1B1-4913-BE9C-DB5EE2FB18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B3EEA-2D80-489A-B74A-065AC8B5E1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7440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E4058A-F119-4AD4-8925-B9B00C64C3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64E743-649C-47EB-A2E3-72C922361A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75E8B2C-92D1-4088-8C6C-F6A79FE849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70E1F-2320-42DD-89C0-EC6460AC44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6411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73DD4F-2552-4090-8C6D-9F8F62477D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E43A37-C1AA-48C9-ADE4-C674302CDA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66F2B4-8004-43D1-9E80-1FD3D1D505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F0B87-D2B9-44A1-BDAD-481DE73BC5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238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8217D8-50F4-4549-B08E-D0B297235B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8C2A46-CDA5-409B-A935-395104314B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698319-BEFD-485B-883C-CDFD642505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E1CA2-7A32-4ED3-914E-644F9D4958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6622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C22E6C-A3FE-4C8F-9463-DD2608F1A6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CE73D6-9C7D-46CB-8ABA-F4C6AE07B2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FF5F62-4F87-4FB1-B1A6-0D57F6440B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D823A-6107-42F2-9C81-1E29946986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0382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AD66598-52FC-4AC5-A9B8-FD25D73CF1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FBEDFC5-01DA-4AD3-BF7C-FE211A5C0C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082022A-CF05-4A7E-AEB6-43663A058A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70155-FA46-4CA7-A1FF-07CBD2CDCA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7003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A575DA-BDF5-471B-9A78-47C5A081F3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44832B-CA91-4EE1-804D-F06E31D963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8C6D232-B179-40C0-8D7C-817BEB869A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F4487-F62C-4773-8C6A-B45D6E3905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0236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377DC74-209F-4865-8B5C-F81AF72C33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C32A3F7-E92A-49EE-B498-656C0D342F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03EB060-967B-4D52-A9CB-5AB53C0159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B2193-AA8A-49F0-B4C8-E86E9E776E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3088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B6E5A0-EEF2-4D33-BAA3-E9BACBB3BB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4FD760-0DFD-4430-938D-688A3128C1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D3FA4B-D32F-446A-B085-8501E0BC4E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32CEE-057B-4484-BACD-C717E93520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91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B9CF1F-B21D-4EC4-A28E-6343CE4DBA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780534-34B8-4E57-B7AE-AC90EF7733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B32D3A-10E8-4601-9D8A-6587539E1C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515F9-ED21-4C79-9E18-E682895E26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016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435C878-6E3B-473F-B79D-CF8433B8A4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4CBD3B9-4983-4DAD-AB60-521AD79CB9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68964" name="Rectangle 4">
            <a:extLst>
              <a:ext uri="{FF2B5EF4-FFF2-40B4-BE49-F238E27FC236}">
                <a16:creationId xmlns:a16="http://schemas.microsoft.com/office/drawing/2014/main" id="{CF80F338-1263-425F-98F2-61FDE33AF04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8965" name="Rectangle 5">
            <a:extLst>
              <a:ext uri="{FF2B5EF4-FFF2-40B4-BE49-F238E27FC236}">
                <a16:creationId xmlns:a16="http://schemas.microsoft.com/office/drawing/2014/main" id="{D91CC673-B7D1-479E-B96D-250179D977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8966" name="Rectangle 6">
            <a:extLst>
              <a:ext uri="{FF2B5EF4-FFF2-40B4-BE49-F238E27FC236}">
                <a16:creationId xmlns:a16="http://schemas.microsoft.com/office/drawing/2014/main" id="{3FDA6EC9-8F7F-4EF5-944D-B747ED73708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3A0FE06D-A4F6-435A-B9E7-0184843A84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9C2CBDAE-C4E2-4295-9AF8-0FE25859AE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6" r:id="rId1"/>
    <p:sldLayoutId id="2147484446" r:id="rId2"/>
    <p:sldLayoutId id="2147484447" r:id="rId3"/>
    <p:sldLayoutId id="2147484448" r:id="rId4"/>
    <p:sldLayoutId id="2147484449" r:id="rId5"/>
    <p:sldLayoutId id="2147484450" r:id="rId6"/>
    <p:sldLayoutId id="2147484451" r:id="rId7"/>
    <p:sldLayoutId id="2147484452" r:id="rId8"/>
    <p:sldLayoutId id="2147484453" r:id="rId9"/>
    <p:sldLayoutId id="2147484454" r:id="rId10"/>
    <p:sldLayoutId id="21474844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  <a:ea typeface="ＭＳ Ｐゴシック" charset="0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  <a:ea typeface="ＭＳ Ｐゴシック" charset="0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srn.com/author=11922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9D4691D-AD7C-4F48-9AD6-BDA6668454B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Sherwood v. Walker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Wood v. </a:t>
            </a:r>
            <a:r>
              <a:rPr lang="en-US" altLang="en-US" dirty="0" err="1">
                <a:ea typeface="ＭＳ Ｐゴシック" panose="020B0600070205080204" pitchFamily="34" charset="-128"/>
              </a:rPr>
              <a:t>Boyton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4A299DC-AD0A-45C3-B942-8672D741CC9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22860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Richard Warner</a:t>
            </a:r>
          </a:p>
          <a:p>
            <a:r>
              <a:rPr lang="en-US" altLang="en-US" dirty="0">
                <a:ea typeface="ＭＳ Ｐゴシック" panose="020B0600070205080204" pitchFamily="34" charset="-128"/>
                <a:hlinkClick r:id="rId3"/>
              </a:rPr>
              <a:t>​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DBE31-9EC2-4B95-9452-FE92FE612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95A6C-511B-4B1A-885C-27254ABA2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is in a better position to find know whether Rose is fertile? </a:t>
            </a:r>
          </a:p>
          <a:p>
            <a:pPr marL="344487" lvl="1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(a) Sherwood (buyer)</a:t>
            </a:r>
          </a:p>
          <a:p>
            <a:r>
              <a:rPr lang="en-US" dirty="0"/>
              <a:t>(b) Walker (seller)</a:t>
            </a:r>
          </a:p>
          <a:p>
            <a:r>
              <a:rPr lang="en-US" dirty="0"/>
              <a:t>(c) Neither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727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6C30-96DE-4EAC-B1F2-3FFBB735D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Argument that Walker is in a Better Position to Avoid the Loss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29464-4956-4F52-995D-09CCB4ABA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Walker could have investigated further and knew the history of Rose.</a:t>
            </a:r>
          </a:p>
          <a:p>
            <a:r>
              <a:rPr lang="en-US" dirty="0"/>
              <a:t>Compare Sherwood. He could have investigated—with Walker’s permission, and the expense of the investigation would be wasted if Walker decided not to sell, or Wood decided not to buy.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879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42367-BBB0-48B8-8B2C-F7A342600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Walker Keeps the Cow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6D04A-42AD-4B43-84A6-7B94EDCC5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Why? </a:t>
            </a:r>
          </a:p>
          <a:p>
            <a:r>
              <a:rPr lang="en-US" dirty="0"/>
              <a:t>One explanation: the case is wrongly decided. </a:t>
            </a:r>
          </a:p>
        </p:txBody>
      </p:sp>
    </p:spTree>
    <p:extLst>
      <p:ext uri="{BB962C8B-B14F-4D97-AF65-F5344CB8AC3E}">
        <p14:creationId xmlns:p14="http://schemas.microsoft.com/office/powerpoint/2010/main" val="46028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8812E28-0155-4853-A6AC-C99A8EC38B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676" y="0"/>
            <a:ext cx="859664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868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AB43355-2214-43D5-8259-C45B22A6EB79}"/>
              </a:ext>
            </a:extLst>
          </p:cNvPr>
          <p:cNvSpPr/>
          <p:nvPr/>
        </p:nvSpPr>
        <p:spPr>
          <a:xfrm>
            <a:off x="381000" y="381000"/>
            <a:ext cx="8610600" cy="518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4601B930-4D25-42EC-B69F-1989873FA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04800"/>
            <a:ext cx="3886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Threshold condition unfulfilled?</a:t>
            </a:r>
          </a:p>
        </p:txBody>
      </p:sp>
      <p:sp>
        <p:nvSpPr>
          <p:cNvPr id="2053" name="Line 5">
            <a:extLst>
              <a:ext uri="{FF2B5EF4-FFF2-40B4-BE49-F238E27FC236}">
                <a16:creationId xmlns:a16="http://schemas.microsoft.com/office/drawing/2014/main" id="{E690CB65-B019-45F4-AA83-5E3ED64DF65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9906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Line 6">
            <a:extLst>
              <a:ext uri="{FF2B5EF4-FFF2-40B4-BE49-F238E27FC236}">
                <a16:creationId xmlns:a16="http://schemas.microsoft.com/office/drawing/2014/main" id="{F10F2E24-12B2-4A02-B7C1-885DBEF60A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609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5" name="Text Box 7">
            <a:extLst>
              <a:ext uri="{FF2B5EF4-FFF2-40B4-BE49-F238E27FC236}">
                <a16:creationId xmlns:a16="http://schemas.microsoft.com/office/drawing/2014/main" id="{5D71FD53-80C5-4164-A115-4955E45D8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6858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Contract assigns risk of loss to defendant explicitly or implicitly?</a:t>
            </a:r>
          </a:p>
        </p:txBody>
      </p:sp>
      <p:sp>
        <p:nvSpPr>
          <p:cNvPr id="2056" name="Line 8">
            <a:extLst>
              <a:ext uri="{FF2B5EF4-FFF2-40B4-BE49-F238E27FC236}">
                <a16:creationId xmlns:a16="http://schemas.microsoft.com/office/drawing/2014/main" id="{346DD861-E47E-4B17-B2C1-B93F7C061C3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160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Line 9">
            <a:extLst>
              <a:ext uri="{FF2B5EF4-FFF2-40B4-BE49-F238E27FC236}">
                <a16:creationId xmlns:a16="http://schemas.microsoft.com/office/drawing/2014/main" id="{4A6F5F84-95BF-4C6E-A86F-E74205F017F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19050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" name="Text Box 10">
            <a:extLst>
              <a:ext uri="{FF2B5EF4-FFF2-40B4-BE49-F238E27FC236}">
                <a16:creationId xmlns:a16="http://schemas.microsoft.com/office/drawing/2014/main" id="{B3ACE20E-C8E0-46AA-9014-74152E1B6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209800"/>
            <a:ext cx="3886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Reasonable custom assigns loss?</a:t>
            </a:r>
          </a:p>
        </p:txBody>
      </p:sp>
      <p:sp>
        <p:nvSpPr>
          <p:cNvPr id="2059" name="Line 11">
            <a:extLst>
              <a:ext uri="{FF2B5EF4-FFF2-40B4-BE49-F238E27FC236}">
                <a16:creationId xmlns:a16="http://schemas.microsoft.com/office/drawing/2014/main" id="{731E7DBB-6329-4272-909E-90FDCC8781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90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1" name="Text Box 13">
            <a:extLst>
              <a:ext uri="{FF2B5EF4-FFF2-40B4-BE49-F238E27FC236}">
                <a16:creationId xmlns:a16="http://schemas.microsoft.com/office/drawing/2014/main" id="{240F3EAD-62EE-4388-B0DA-55BF26091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429000"/>
            <a:ext cx="533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Normative and economic considerations assign loss to defendant?</a:t>
            </a:r>
          </a:p>
        </p:txBody>
      </p:sp>
      <p:sp>
        <p:nvSpPr>
          <p:cNvPr id="2062" name="Text Box 14">
            <a:extLst>
              <a:ext uri="{FF2B5EF4-FFF2-40B4-BE49-F238E27FC236}">
                <a16:creationId xmlns:a16="http://schemas.microsoft.com/office/drawing/2014/main" id="{CB566315-2F15-4869-B573-B58A8A22A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762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No</a:t>
            </a:r>
          </a:p>
        </p:txBody>
      </p:sp>
      <p:sp>
        <p:nvSpPr>
          <p:cNvPr id="2063" name="Text Box 15">
            <a:extLst>
              <a:ext uri="{FF2B5EF4-FFF2-40B4-BE49-F238E27FC236}">
                <a16:creationId xmlns:a16="http://schemas.microsoft.com/office/drawing/2014/main" id="{18D1BE09-BF21-4DE8-91CC-70BF1228C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6858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Yes</a:t>
            </a:r>
          </a:p>
        </p:txBody>
      </p:sp>
      <p:sp>
        <p:nvSpPr>
          <p:cNvPr id="2064" name="Text Box 16">
            <a:extLst>
              <a:ext uri="{FF2B5EF4-FFF2-40B4-BE49-F238E27FC236}">
                <a16:creationId xmlns:a16="http://schemas.microsoft.com/office/drawing/2014/main" id="{0A45A9E7-77B3-42EF-A88D-C6B00A18B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6002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Yes</a:t>
            </a:r>
          </a:p>
        </p:txBody>
      </p:sp>
      <p:sp>
        <p:nvSpPr>
          <p:cNvPr id="2065" name="Line 17">
            <a:extLst>
              <a:ext uri="{FF2B5EF4-FFF2-40B4-BE49-F238E27FC236}">
                <a16:creationId xmlns:a16="http://schemas.microsoft.com/office/drawing/2014/main" id="{D65A5EBB-4134-448F-8772-FD6A329C3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8956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6" name="Text Box 18">
            <a:extLst>
              <a:ext uri="{FF2B5EF4-FFF2-40B4-BE49-F238E27FC236}">
                <a16:creationId xmlns:a16="http://schemas.microsoft.com/office/drawing/2014/main" id="{1FF98C56-A153-4518-8143-9C3D147B6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908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Yes</a:t>
            </a:r>
          </a:p>
        </p:txBody>
      </p:sp>
      <p:sp>
        <p:nvSpPr>
          <p:cNvPr id="2067" name="Text Box 19">
            <a:extLst>
              <a:ext uri="{FF2B5EF4-FFF2-40B4-BE49-F238E27FC236}">
                <a16:creationId xmlns:a16="http://schemas.microsoft.com/office/drawing/2014/main" id="{9B6D7964-186A-4F67-B3D4-944454179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7620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No excuse</a:t>
            </a:r>
          </a:p>
        </p:txBody>
      </p:sp>
      <p:sp>
        <p:nvSpPr>
          <p:cNvPr id="2068" name="Text Box 20">
            <a:extLst>
              <a:ext uri="{FF2B5EF4-FFF2-40B4-BE49-F238E27FC236}">
                <a16:creationId xmlns:a16="http://schemas.microsoft.com/office/drawing/2014/main" id="{EEA99FAF-EEAA-4C3C-AB97-59EEFB216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17526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No excuse</a:t>
            </a:r>
          </a:p>
        </p:txBody>
      </p:sp>
      <p:sp>
        <p:nvSpPr>
          <p:cNvPr id="2069" name="Text Box 21">
            <a:extLst>
              <a:ext uri="{FF2B5EF4-FFF2-40B4-BE49-F238E27FC236}">
                <a16:creationId xmlns:a16="http://schemas.microsoft.com/office/drawing/2014/main" id="{AF6EAC8B-2CE0-48C2-BD13-5C2D210D1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6670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No excuse</a:t>
            </a:r>
          </a:p>
        </p:txBody>
      </p:sp>
      <p:sp>
        <p:nvSpPr>
          <p:cNvPr id="2070" name="Text Box 22">
            <a:extLst>
              <a:ext uri="{FF2B5EF4-FFF2-40B4-BE49-F238E27FC236}">
                <a16:creationId xmlns:a16="http://schemas.microsoft.com/office/drawing/2014/main" id="{60FA90A7-2C99-4399-B09E-8C9E195A7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1910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No excuse</a:t>
            </a:r>
          </a:p>
        </p:txBody>
      </p:sp>
      <p:sp>
        <p:nvSpPr>
          <p:cNvPr id="2071" name="Line 23">
            <a:extLst>
              <a:ext uri="{FF2B5EF4-FFF2-40B4-BE49-F238E27FC236}">
                <a16:creationId xmlns:a16="http://schemas.microsoft.com/office/drawing/2014/main" id="{1A966DC1-D98F-4DA3-99A4-8FBBE49380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962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2" name="Line 24">
            <a:extLst>
              <a:ext uri="{FF2B5EF4-FFF2-40B4-BE49-F238E27FC236}">
                <a16:creationId xmlns:a16="http://schemas.microsoft.com/office/drawing/2014/main" id="{334FDE89-2CB9-42BC-A447-E14C0A34D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4196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3" name="Text Box 25">
            <a:extLst>
              <a:ext uri="{FF2B5EF4-FFF2-40B4-BE49-F238E27FC236}">
                <a16:creationId xmlns:a16="http://schemas.microsoft.com/office/drawing/2014/main" id="{5F9BF449-E518-475A-871A-BCB59CE8A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9624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Yes</a:t>
            </a:r>
          </a:p>
        </p:txBody>
      </p:sp>
      <p:sp>
        <p:nvSpPr>
          <p:cNvPr id="2074" name="Text Box 26">
            <a:extLst>
              <a:ext uri="{FF2B5EF4-FFF2-40B4-BE49-F238E27FC236}">
                <a16:creationId xmlns:a16="http://schemas.microsoft.com/office/drawing/2014/main" id="{24AC1464-1111-4DA4-9070-3EE57B5F8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9530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Defendant excused</a:t>
            </a:r>
          </a:p>
        </p:txBody>
      </p:sp>
      <p:sp>
        <p:nvSpPr>
          <p:cNvPr id="2076" name="Text Box 28">
            <a:extLst>
              <a:ext uri="{FF2B5EF4-FFF2-40B4-BE49-F238E27FC236}">
                <a16:creationId xmlns:a16="http://schemas.microsoft.com/office/drawing/2014/main" id="{1C8DDA99-5808-446C-A8DB-426712B1F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191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No</a:t>
            </a:r>
          </a:p>
        </p:txBody>
      </p:sp>
      <p:sp>
        <p:nvSpPr>
          <p:cNvPr id="2077" name="Text Box 29">
            <a:extLst>
              <a:ext uri="{FF2B5EF4-FFF2-40B4-BE49-F238E27FC236}">
                <a16:creationId xmlns:a16="http://schemas.microsoft.com/office/drawing/2014/main" id="{87AF07A9-9DA7-4601-8EA4-F38E78038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676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No</a:t>
            </a:r>
          </a:p>
        </p:txBody>
      </p:sp>
      <p:sp>
        <p:nvSpPr>
          <p:cNvPr id="2078" name="Text Box 30">
            <a:extLst>
              <a:ext uri="{FF2B5EF4-FFF2-40B4-BE49-F238E27FC236}">
                <a16:creationId xmlns:a16="http://schemas.microsoft.com/office/drawing/2014/main" id="{DED52CBE-9883-4B0B-8FDC-AA0778E1A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32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No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070F675-C890-4311-8CB1-FE08ABFE92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70172"/>
            <a:ext cx="8580469" cy="6635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8806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52F85-45F0-4CBB-9689-7A04273F9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Elinsore</a:t>
            </a:r>
            <a:r>
              <a:rPr lang="en-US" dirty="0"/>
              <a:t> Union v. </a:t>
            </a:r>
            <a:r>
              <a:rPr lang="en-US" dirty="0" err="1"/>
              <a:t>Kastorff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64648-874C-484D-96A4-EA5D03B95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dirty="0"/>
              <a:t>What was the mistake here?  The contractor added up his figures wrong; he submitted a bid just under $90,000 when he meant to bid just under $99,500.  </a:t>
            </a:r>
          </a:p>
          <a:p>
            <a:r>
              <a:rPr lang="en-US" dirty="0"/>
              <a:t>The contractor discovered his mistake the next morning and tried to cancel, but the school dist. insisted that it was too late, that the contract has already been made.  </a:t>
            </a:r>
          </a:p>
          <a:p>
            <a:r>
              <a:rPr lang="en-US" dirty="0"/>
              <a:t>The court held that the contractor could rescind the contract. </a:t>
            </a:r>
          </a:p>
        </p:txBody>
      </p:sp>
    </p:spTree>
    <p:extLst>
      <p:ext uri="{BB962C8B-B14F-4D97-AF65-F5344CB8AC3E}">
        <p14:creationId xmlns:p14="http://schemas.microsoft.com/office/powerpoint/2010/main" val="727444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13361-FF17-498B-AA5E-057BF352B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87344-FBAE-4308-A122-BF3136879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Break the issue down into two questions:</a:t>
            </a:r>
            <a:endParaRPr lang="en-US" sz="3200" dirty="0">
              <a:effectLst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 </a:t>
            </a:r>
            <a:endParaRPr lang="en-US" sz="3200" dirty="0">
              <a:effectLst/>
              <a:ea typeface="Times New Roman" panose="02020603050405020304" pitchFamily="18" charset="0"/>
            </a:endParaRPr>
          </a:p>
          <a:p>
            <a:pPr marL="914400" marR="91440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(1) Who should bear responsibility for the mistake?</a:t>
            </a:r>
          </a:p>
          <a:p>
            <a:pPr marL="571500" marR="914400" indent="0"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(2) How much of the loss should be allocated to the person that bears that responsibility?</a:t>
            </a:r>
            <a:endParaRPr lang="en-US" sz="3200" dirty="0">
              <a:effectLst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2946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73FA8-717A-4C1E-8A34-7AD4FB9DC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Variation on </a:t>
            </a:r>
            <a:r>
              <a:rPr lang="en-US" i="1" dirty="0"/>
              <a:t>Elsinore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41CE8-EB4D-4B55-A3FC-1476D1CBC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hange the facts of Elsinore a bit.  </a:t>
            </a:r>
          </a:p>
          <a:p>
            <a:r>
              <a:rPr lang="en-US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Suppose the school district had no way of discovering the mistake, and the contractor did not notice it either.  The contractor begins work, spends $10,000, and then notices the mistake.  </a:t>
            </a:r>
          </a:p>
          <a:p>
            <a:r>
              <a:rPr lang="en-US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the contractor get out of the contract?  Not likely.  </a:t>
            </a:r>
          </a:p>
          <a:p>
            <a:r>
              <a:rPr lang="en-US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the mistake has caused losses, and the district had no way of noticing the mistake, the loss will fall on the contractor = the person in the best position to correct the mistake.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453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62D9-72B9-456A-94BB-30D3C1BB0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Variation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A3460-82DF-41E1-A0B4-C7005E38F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/>
          <a:lstStyle/>
          <a:p>
            <a:r>
              <a:rPr lang="en-US" sz="2800" dirty="0"/>
              <a:t>The school district still has no way of realizing the mistake, but this time the contractor discovers the mistake prior to beginning work.  </a:t>
            </a:r>
          </a:p>
          <a:p>
            <a:r>
              <a:rPr lang="en-US" sz="2800" dirty="0"/>
              <a:t>The school district can still accept the next lowest bid--say that was $97,000.  This is not as good as the $90,000 contract, </a:t>
            </a:r>
            <a:r>
              <a:rPr lang="en-US" sz="2800" b="1" dirty="0"/>
              <a:t>but they are no worse off than if the mistake had not been made</a:t>
            </a:r>
            <a:r>
              <a:rPr lang="en-US" sz="2800" dirty="0"/>
              <a:t>.  </a:t>
            </a:r>
          </a:p>
          <a:p>
            <a:r>
              <a:rPr lang="en-US" sz="2800" dirty="0"/>
              <a:t>Then the $97,000 bid would have been the lowest.</a:t>
            </a:r>
          </a:p>
          <a:p>
            <a:r>
              <a:rPr lang="en-US" sz="2800" dirty="0"/>
              <a:t>Likely to excuse in this case. </a:t>
            </a:r>
          </a:p>
        </p:txBody>
      </p:sp>
    </p:spTree>
    <p:extLst>
      <p:ext uri="{BB962C8B-B14F-4D97-AF65-F5344CB8AC3E}">
        <p14:creationId xmlns:p14="http://schemas.microsoft.com/office/powerpoint/2010/main" val="3261209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BF5FF-B68A-43CC-B05C-90A7FA935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Sherwood</a:t>
            </a:r>
            <a:r>
              <a:rPr lang="en-US" dirty="0"/>
              <a:t> and </a:t>
            </a:r>
            <a:r>
              <a:rPr lang="en-US" i="1" dirty="0"/>
              <a:t>Wood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3DAD0-60BF-4C9E-9785-86EF0326A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Sherwood v. </a:t>
            </a:r>
            <a:r>
              <a:rPr lang="en-US" sz="20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Walker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0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Wood v. Boynton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usually used to show how fuzzy the notion of a "basic assumption" is.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Sherwood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the court says that a barren cow is fundamentally different kind of animal than a fertile cow, so the mistake about fertility involved a basic assumption on which the contract was made.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Wood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the courts says that a diamond is not fundamentally different a piece of topaz, so the mistake in thinking that the diamond was topaz does not involve a basic assumption on which the contract was made.  </a:t>
            </a:r>
            <a:endParaRPr lang="en-US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difference between a diamond and a piece of topaz looks pretty basic--surely as basic as the difference between a barren cow and a fertile cow.  So what is going on here?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issue turns on who should bear the risk here.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7191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536F3-1D85-4337-8460-200C4ACAC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Third Variation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41EE3-FA6E-4B89-BF71-32AA9BD2C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district has to put out a new round of bids.  </a:t>
            </a:r>
          </a:p>
          <a:p>
            <a:r>
              <a:rPr lang="en-US" dirty="0"/>
              <a:t>This costs them $500 in administrative costs, and the new lowest bid is $98,000, not $97,000.  </a:t>
            </a:r>
          </a:p>
          <a:p>
            <a:r>
              <a:rPr lang="en-US" dirty="0"/>
              <a:t>Then the mistake has caused $1500 in damage.  </a:t>
            </a:r>
          </a:p>
          <a:p>
            <a:r>
              <a:rPr lang="en-US" dirty="0"/>
              <a:t>Should the bidder be liable for this much?  Many case reach such a result. </a:t>
            </a:r>
          </a:p>
          <a:p>
            <a:pPr lvl="1"/>
            <a:r>
              <a:rPr lang="en-US" dirty="0"/>
              <a:t>Best approach here is equitable apportionment. </a:t>
            </a:r>
          </a:p>
        </p:txBody>
      </p:sp>
    </p:spTree>
    <p:extLst>
      <p:ext uri="{BB962C8B-B14F-4D97-AF65-F5344CB8AC3E}">
        <p14:creationId xmlns:p14="http://schemas.microsoft.com/office/powerpoint/2010/main" val="2947900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85F84-8245-48D5-803A-9668D37DC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Wood v. Boynton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2C5C2-BDF1-4C38-AAD9-2866F95FE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Wood sold a small stone to Boynton, a jeweler. </a:t>
            </a:r>
          </a:p>
          <a:p>
            <a:pPr lvl="1"/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“About the 28th of December, I needed money pretty badly, and thought every dollar would help, and I took it back to Mr. Boynton and told him I had brought back the topaz and he says "Well, yes; what did I offer you for it?," and I says, "One dollar"; and he stepped to the change drawer and gave me the dollar, and I went out.” </a:t>
            </a:r>
            <a:endParaRPr lang="en-US" dirty="0"/>
          </a:p>
          <a:p>
            <a:r>
              <a:rPr lang="en-US" dirty="0"/>
              <a:t>Neither knew what type of stone it was.</a:t>
            </a:r>
          </a:p>
          <a:p>
            <a:pPr lvl="1"/>
            <a:r>
              <a:rPr lang="en-US" dirty="0"/>
              <a:t>Boynton thought it might be topaz, a semi-precious stone.</a:t>
            </a:r>
          </a:p>
          <a:p>
            <a:r>
              <a:rPr lang="en-US" dirty="0"/>
              <a:t>The stone was a diamond in the rough.</a:t>
            </a:r>
          </a:p>
        </p:txBody>
      </p:sp>
    </p:spTree>
    <p:extLst>
      <p:ext uri="{BB962C8B-B14F-4D97-AF65-F5344CB8AC3E}">
        <p14:creationId xmlns:p14="http://schemas.microsoft.com/office/powerpoint/2010/main" val="551894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8703A-FE19-44EB-8B54-926412746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 Mistake About A Basic Assumption?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0A7C4-C788-4C2F-8252-3A3E1A85E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parties assumed that the stone was not worth much. </a:t>
            </a:r>
          </a:p>
          <a:p>
            <a:r>
              <a:rPr lang="en-US" dirty="0"/>
              <a:t>This was a basic assumption of the contract.</a:t>
            </a:r>
          </a:p>
          <a:p>
            <a:r>
              <a:rPr lang="en-US" dirty="0"/>
              <a:t>(a) Yes</a:t>
            </a:r>
          </a:p>
          <a:p>
            <a:r>
              <a:rPr lang="en-US" dirty="0"/>
              <a:t>(b) No</a:t>
            </a:r>
          </a:p>
        </p:txBody>
      </p:sp>
    </p:spTree>
    <p:extLst>
      <p:ext uri="{BB962C8B-B14F-4D97-AF65-F5344CB8AC3E}">
        <p14:creationId xmlns:p14="http://schemas.microsoft.com/office/powerpoint/2010/main" val="1097861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DBE31-9EC2-4B95-9452-FE92FE612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95A6C-511B-4B1A-885C-27254ABA2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is in the best position to find out what type of stone it is? </a:t>
            </a:r>
          </a:p>
          <a:p>
            <a:pPr lvl="1"/>
            <a:r>
              <a:rPr lang="en-US" dirty="0"/>
              <a:t>In answering, remember that the jeweler really does not know that type of Stone it is. </a:t>
            </a:r>
          </a:p>
          <a:p>
            <a:r>
              <a:rPr lang="en-US" dirty="0"/>
              <a:t>(a) Wood</a:t>
            </a:r>
          </a:p>
          <a:p>
            <a:r>
              <a:rPr lang="en-US" dirty="0"/>
              <a:t>(b) Boynton</a:t>
            </a:r>
          </a:p>
          <a:p>
            <a:r>
              <a:rPr lang="en-US" dirty="0"/>
              <a:t>(c) Neither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141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6C30-96DE-4EAC-B1F2-3FFBB735D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Argument that Wood is in a Better Position to Avoid the Loss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29464-4956-4F52-995D-09CCB4ABA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Wood could have investigated further. </a:t>
            </a:r>
          </a:p>
          <a:p>
            <a:r>
              <a:rPr lang="en-US" b="1" i="1" dirty="0"/>
              <a:t>She chose not too. </a:t>
            </a:r>
          </a:p>
          <a:p>
            <a:r>
              <a:rPr lang="en-US" b="1" i="1" dirty="0"/>
              <a:t>The courts describe this as acting with “conscious ignorance.” </a:t>
            </a:r>
          </a:p>
          <a:p>
            <a:r>
              <a:rPr lang="en-US" dirty="0"/>
              <a:t>Compare Boynton. He could have investigated—with Wood’s permission, and the expense of the investigation would be wasted if Wood decided not to sell.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73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B4C7F-0929-4281-BDF1-C771CACE5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Ought To Get The Stone?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0D454-F866-427B-8416-344BEBE22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(a) Wood (the seller)</a:t>
            </a:r>
          </a:p>
          <a:p>
            <a:r>
              <a:rPr lang="en-US" dirty="0"/>
              <a:t>(b) Boynton (the buyer)</a:t>
            </a:r>
          </a:p>
        </p:txBody>
      </p:sp>
    </p:spTree>
    <p:extLst>
      <p:ext uri="{BB962C8B-B14F-4D97-AF65-F5344CB8AC3E}">
        <p14:creationId xmlns:p14="http://schemas.microsoft.com/office/powerpoint/2010/main" val="2625700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00F15-1E01-48F4-96C7-6A9C14A0C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Wood Not Excused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D875A-DDB6-40E7-AB39-63B9C7DE2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jeweler keeps the stone. </a:t>
            </a:r>
          </a:p>
          <a:p>
            <a:r>
              <a:rPr lang="en-US" b="1" dirty="0"/>
              <a:t>The court does not engage in the risk of loss analysis. </a:t>
            </a:r>
          </a:p>
          <a:p>
            <a:r>
              <a:rPr lang="en-US" b="1" dirty="0"/>
              <a:t>Instead, it says that topaz and diamonds are pretty much the same kind of stone(!!). </a:t>
            </a:r>
          </a:p>
        </p:txBody>
      </p:sp>
    </p:spTree>
    <p:extLst>
      <p:ext uri="{BB962C8B-B14F-4D97-AF65-F5344CB8AC3E}">
        <p14:creationId xmlns:p14="http://schemas.microsoft.com/office/powerpoint/2010/main" val="2432436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50D0C-2B39-475A-9DE9-462E5099E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Sherwood v. Walker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DD40C-73A8-437F-8B8D-918DE2CFB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Walker sold a cow to Sherwood. </a:t>
            </a:r>
          </a:p>
          <a:p>
            <a:r>
              <a:rPr lang="en-US" dirty="0"/>
              <a:t>Both parties assumed that the cow, Rose of </a:t>
            </a:r>
            <a:r>
              <a:rPr lang="en-US" dirty="0" err="1"/>
              <a:t>Aberlone</a:t>
            </a:r>
            <a:r>
              <a:rPr lang="en-US" dirty="0"/>
              <a:t>, was infertile. </a:t>
            </a:r>
          </a:p>
          <a:p>
            <a:pPr lvl="1"/>
            <a:r>
              <a:rPr lang="en-US" dirty="0"/>
              <a:t>An infertile cow is worth less money than a fertile cow (since the fertile cow produces more cows).</a:t>
            </a:r>
          </a:p>
          <a:p>
            <a:r>
              <a:rPr lang="en-US" dirty="0"/>
              <a:t>Rose was not only fertile. She was pregnant.</a:t>
            </a:r>
          </a:p>
          <a:p>
            <a:r>
              <a:rPr lang="en-US" dirty="0"/>
              <a:t>The mistaken assumption is that Rose is infertile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988375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3906</TotalTime>
  <Words>1087</Words>
  <Application>Microsoft Office PowerPoint</Application>
  <PresentationFormat>On-screen Show (4:3)</PresentationFormat>
  <Paragraphs>100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Garamond</vt:lpstr>
      <vt:lpstr>Verdana</vt:lpstr>
      <vt:lpstr>Wingdings</vt:lpstr>
      <vt:lpstr>Edge</vt:lpstr>
      <vt:lpstr>Sherwood v. Walker Wood v. Boyton</vt:lpstr>
      <vt:lpstr>Sherwood and Wood</vt:lpstr>
      <vt:lpstr>Wood v. Boynton</vt:lpstr>
      <vt:lpstr>A Mistake About A Basic Assumption?</vt:lpstr>
      <vt:lpstr>Information </vt:lpstr>
      <vt:lpstr>Argument that Wood is in a Better Position to Avoid the Loss</vt:lpstr>
      <vt:lpstr>Who Ought To Get The Stone?</vt:lpstr>
      <vt:lpstr>Wood Not Excused</vt:lpstr>
      <vt:lpstr>Sherwood v. Walker</vt:lpstr>
      <vt:lpstr>Information </vt:lpstr>
      <vt:lpstr>Argument that Walker is in a Better Position to Avoid the Loss</vt:lpstr>
      <vt:lpstr>Walker Keeps the Cow</vt:lpstr>
      <vt:lpstr>PowerPoint Presentation</vt:lpstr>
      <vt:lpstr>PowerPoint Presentation</vt:lpstr>
      <vt:lpstr>PowerPoint Presentation</vt:lpstr>
      <vt:lpstr>Elinsore Union v. Kastorff</vt:lpstr>
      <vt:lpstr>Two Questions</vt:lpstr>
      <vt:lpstr>Variation on Elsinore</vt:lpstr>
      <vt:lpstr>Another Variation</vt:lpstr>
      <vt:lpstr>A Third Variation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Richard</dc:creator>
  <cp:lastModifiedBy>Richard Warner</cp:lastModifiedBy>
  <cp:revision>1021</cp:revision>
  <dcterms:created xsi:type="dcterms:W3CDTF">2004-03-08T21:13:20Z</dcterms:created>
  <dcterms:modified xsi:type="dcterms:W3CDTF">2020-11-05T14:43:54Z</dcterms:modified>
</cp:coreProperties>
</file>